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ure.iiasa.ac.at/11395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ure.iiasa.ac.at/11395/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d851b0807b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d851b0807b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d851b0807b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d851b0807b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d851b0807b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d851b0807b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d851b0807b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d851b0807b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d851b0807b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d851b0807b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d851b0807b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d851b0807b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d851b0807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d851b0807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d851b0807b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d851b0807b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d851b0807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d851b0807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d851b0807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d851b0807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d851b080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d851b080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d851b0807b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d851b0807b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d851b0807b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d851b0807b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d851b0807b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d851b0807b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d851b0807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d851b0807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d851b0807b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d851b0807b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d851b0807b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d851b0807b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d851b0807b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d851b0807b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d851b0807b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d851b0807b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d851b0807b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d851b0807b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d851b0807b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d851b0807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d851b0807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d851b0807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d851b0807b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d851b0807b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d851b0807b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d851b0807b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d851b0807b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d851b0807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d851b0807b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d851b0807b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Sveen, S.E. Artificial Thawing of Seasonally Frozen Ground: Performance Characteristics of Hydronic Based Thawing. Ph.D. Thesis, Norwegian University of Science and Technology (NTNU), Trondheim, Norway, 2017.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d851b0807b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d851b0807b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Karten aus </a:t>
            </a:r>
            <a:r>
              <a:rPr lang="de" u="sng">
                <a:solidFill>
                  <a:schemeClr val="hlink"/>
                </a:solidFill>
                <a:hlinkClick r:id="rId2"/>
              </a:rPr>
              <a:t>Gauthier S, Bernier P, Kuuluvainen T, Shvidenko AZ, Schepaschenko DG</a:t>
            </a:r>
            <a:r>
              <a:rPr lang="de">
                <a:solidFill>
                  <a:schemeClr val="dk1"/>
                </a:solidFill>
              </a:rPr>
              <a:t> (2015). Boreal forest health and global change. </a:t>
            </a:r>
            <a:r>
              <a:rPr i="1" lang="de">
                <a:solidFill>
                  <a:schemeClr val="dk1"/>
                </a:solidFill>
              </a:rPr>
              <a:t>Science</a:t>
            </a:r>
            <a:r>
              <a:rPr lang="de">
                <a:solidFill>
                  <a:schemeClr val="dk1"/>
                </a:solidFill>
              </a:rPr>
              <a:t>, 349 (6250):819-822.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d851b0807b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d851b0807b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Karten aus </a:t>
            </a:r>
            <a:r>
              <a:rPr lang="de" u="sng">
                <a:solidFill>
                  <a:schemeClr val="hlink"/>
                </a:solidFill>
                <a:hlinkClick r:id="rId2"/>
              </a:rPr>
              <a:t>Gauthier S, Bernier P, Kuuluvainen T, Shvidenko AZ, Schepaschenko DG</a:t>
            </a:r>
            <a:r>
              <a:rPr lang="de">
                <a:solidFill>
                  <a:schemeClr val="dk1"/>
                </a:solidFill>
              </a:rPr>
              <a:t> (2015). Boreal forest health and global change. </a:t>
            </a:r>
            <a:r>
              <a:rPr i="1" lang="de">
                <a:solidFill>
                  <a:schemeClr val="dk1"/>
                </a:solidFill>
              </a:rPr>
              <a:t>Science</a:t>
            </a:r>
            <a:r>
              <a:rPr lang="de">
                <a:solidFill>
                  <a:schemeClr val="dk1"/>
                </a:solidFill>
              </a:rPr>
              <a:t>, 349 (6250):819-822.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d851b0807b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d851b0807b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d851b0807b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d851b0807b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d851b0807b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d851b0807b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20WFi8geyid5lBewQhtau8pj3h38a2ZQ/view" TargetMode="External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youtube.com/watch?v=bD0i7NYxRnU" TargetMode="External"/><Relationship Id="rId4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GHhfhTgoQTHx-yvW9APRbQN0jyPyvrX_/view" TargetMode="External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g"/><Relationship Id="rId4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Relationship Id="rId4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g"/><Relationship Id="rId4" Type="http://schemas.openxmlformats.org/officeDocument/2006/relationships/image" Target="../media/image27.jpg"/><Relationship Id="rId5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drive.google.com/file/d/16AkZ0OOYwXKdkEujQRSFyUOVRhc4IQ-G/view" TargetMode="External"/><Relationship Id="rId4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youtube.com/watch?v=vPbaAuBNebY" TargetMode="External"/><Relationship Id="rId4" Type="http://schemas.openxmlformats.org/officeDocument/2006/relationships/image" Target="../media/image2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rive.google.com/file/d/1fG1lanAm5hqNgqbxLyw1XVs1qzLYSn_F/view" TargetMode="External"/><Relationship Id="rId4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CE5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150" y="4156000"/>
            <a:ext cx="9144000" cy="98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Baumgrenze und Wälder des Hohen Nordens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EFEFEF"/>
                </a:solidFill>
              </a:rPr>
              <a:t>Stefan Kruse</a:t>
            </a:r>
            <a:r>
              <a:rPr lang="de">
                <a:solidFill>
                  <a:srgbClr val="EFEFEF"/>
                </a:solidFill>
              </a:rPr>
              <a:t>, Alfred-Wegener-Institut Helmholtz-Zentrum für Polar- und Meeresforschung</a:t>
            </a:r>
            <a:endParaRPr>
              <a:solidFill>
                <a:srgbClr val="EFEFE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EFEFEF"/>
                </a:solidFill>
              </a:rPr>
              <a:t>Greenpeace </a:t>
            </a:r>
            <a:r>
              <a:rPr lang="de">
                <a:solidFill>
                  <a:srgbClr val="EFEFEF"/>
                </a:solidFill>
              </a:rPr>
              <a:t>Abendplausch Nordische Wälder, 18. Januar 2023</a:t>
            </a:r>
            <a:endParaRPr>
              <a:solidFill>
                <a:srgbClr val="EFEFEF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275" y="4253500"/>
            <a:ext cx="4440385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Tundra Taiga Ökoton</a:t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400" y="1017725"/>
            <a:ext cx="5907026" cy="393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Tundra Taiga Ökoton</a:t>
            </a:r>
            <a:endParaRPr/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3" title="DJI_0026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224" y="998774"/>
            <a:ext cx="6620074" cy="372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Baumgrenzen</a:t>
            </a:r>
            <a:endParaRPr/>
          </a:p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4"/>
          <p:cNvPicPr preferRelativeResize="0"/>
          <p:nvPr/>
        </p:nvPicPr>
        <p:blipFill rotWithShape="1">
          <a:blip r:embed="rId3">
            <a:alphaModFix/>
          </a:blip>
          <a:srcRect b="7798" l="0" r="0" t="7806"/>
          <a:stretch/>
        </p:blipFill>
        <p:spPr>
          <a:xfrm>
            <a:off x="980825" y="1017725"/>
            <a:ext cx="7182351" cy="404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Baumgrenzen</a:t>
            </a:r>
            <a:endParaRPr/>
          </a:p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5"/>
          <p:cNvPicPr preferRelativeResize="0"/>
          <p:nvPr/>
        </p:nvPicPr>
        <p:blipFill rotWithShape="1">
          <a:blip r:embed="rId3">
            <a:alphaModFix/>
          </a:blip>
          <a:srcRect b="0" l="0" r="0" t="18685"/>
          <a:stretch/>
        </p:blipFill>
        <p:spPr>
          <a:xfrm>
            <a:off x="906775" y="1017725"/>
            <a:ext cx="7155574" cy="387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Feuer und Störungen</a:t>
            </a:r>
            <a:endParaRPr/>
          </a:p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302" y="969850"/>
            <a:ext cx="5449226" cy="363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Feuer und Störungen</a:t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5762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7"/>
          <p:cNvSpPr txBox="1"/>
          <p:nvPr/>
        </p:nvSpPr>
        <p:spPr>
          <a:xfrm>
            <a:off x="7992050" y="4749750"/>
            <a:ext cx="184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 sz="1000">
                <a:solidFill>
                  <a:schemeClr val="lt2"/>
                </a:solidFill>
              </a:rPr>
              <a:t>© Yandex</a:t>
            </a:r>
            <a:endParaRPr i="1" sz="1000">
              <a:solidFill>
                <a:schemeClr val="lt2"/>
              </a:solidFill>
            </a:endParaRPr>
          </a:p>
        </p:txBody>
      </p:sp>
      <p:sp>
        <p:nvSpPr>
          <p:cNvPr id="160" name="Google Shape;160;p27"/>
          <p:cNvSpPr/>
          <p:nvPr/>
        </p:nvSpPr>
        <p:spPr>
          <a:xfrm>
            <a:off x="31925" y="5005200"/>
            <a:ext cx="829800" cy="117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30 km</a:t>
            </a:r>
            <a:endParaRPr/>
          </a:p>
        </p:txBody>
      </p:sp>
      <p:sp>
        <p:nvSpPr>
          <p:cNvPr id="161" name="Google Shape;161;p27"/>
          <p:cNvSpPr/>
          <p:nvPr/>
        </p:nvSpPr>
        <p:spPr>
          <a:xfrm>
            <a:off x="792525" y="2707375"/>
            <a:ext cx="143700" cy="1437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7"/>
          <p:cNvSpPr txBox="1"/>
          <p:nvPr/>
        </p:nvSpPr>
        <p:spPr>
          <a:xfrm>
            <a:off x="132875" y="2232450"/>
            <a:ext cx="1372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500"/>
              <a:t>Jakutsk</a:t>
            </a:r>
            <a:endParaRPr sz="1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Biodiversität</a:t>
            </a:r>
            <a:endParaRPr/>
          </a:p>
        </p:txBody>
      </p:sp>
      <p:sp>
        <p:nvSpPr>
          <p:cNvPr id="168" name="Google Shape;16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2525" y="942300"/>
            <a:ext cx="6075551" cy="406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Biodiversität</a:t>
            </a:r>
            <a:endParaRPr/>
          </a:p>
        </p:txBody>
      </p:sp>
      <p:sp>
        <p:nvSpPr>
          <p:cNvPr id="175" name="Google Shape;17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9"/>
          <p:cNvPicPr preferRelativeResize="0"/>
          <p:nvPr/>
        </p:nvPicPr>
        <p:blipFill rotWithShape="1">
          <a:blip r:embed="rId3">
            <a:alphaModFix/>
          </a:blip>
          <a:srcRect b="11293" l="0" r="0" t="13518"/>
          <a:stretch/>
        </p:blipFill>
        <p:spPr>
          <a:xfrm>
            <a:off x="1219200" y="971550"/>
            <a:ext cx="6857999" cy="386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CE5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3020"/>
              <a:t>Problem(e) // Veränderungen über Jahrhunderte und im aktuellen Klimawandel.</a:t>
            </a:r>
            <a:endParaRPr sz="302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2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Vergletscherungen</a:t>
            </a:r>
            <a:endParaRPr/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32" y="0"/>
            <a:ext cx="866273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1"/>
          <p:cNvSpPr txBox="1"/>
          <p:nvPr/>
        </p:nvSpPr>
        <p:spPr>
          <a:xfrm>
            <a:off x="6632825" y="4783700"/>
            <a:ext cx="291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 sz="1000">
                <a:solidFill>
                  <a:schemeClr val="lt2"/>
                </a:solidFill>
              </a:rPr>
              <a:t>Credit: NASA's Goddard Space Flight Center </a:t>
            </a:r>
            <a:endParaRPr i="1" sz="1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We need forests now more than ever. Watch the video and see the power of The Great Northern Forest when it wakes up after a long winter." id="64" name="Google Shape;64;p14" title="What happens to forests happens to us al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25" y="-489475"/>
            <a:ext cx="8169325" cy="612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Vergletscherungen</a:t>
            </a:r>
            <a:endParaRPr/>
          </a:p>
        </p:txBody>
      </p:sp>
      <p:sp>
        <p:nvSpPr>
          <p:cNvPr id="195" name="Google Shape;195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2" title="AMSR2_Daily_Arctic_Sea_Ice_-_2014.og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000" y="-622025"/>
            <a:ext cx="8310000" cy="62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2"/>
          <p:cNvSpPr txBox="1"/>
          <p:nvPr/>
        </p:nvSpPr>
        <p:spPr>
          <a:xfrm>
            <a:off x="6632825" y="4783700"/>
            <a:ext cx="291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 sz="1000">
                <a:solidFill>
                  <a:schemeClr val="lt2"/>
                </a:solidFill>
              </a:rPr>
              <a:t>Credit: NASA's Goddard Space Flight Center </a:t>
            </a:r>
            <a:endParaRPr i="1" sz="10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Klimawandel</a:t>
            </a:r>
            <a:endParaRPr/>
          </a:p>
        </p:txBody>
      </p:sp>
      <p:sp>
        <p:nvSpPr>
          <p:cNvPr id="203" name="Google Shape;203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50" y="955949"/>
            <a:ext cx="7848599" cy="405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Veränderungen unklar</a:t>
            </a:r>
            <a:endParaRPr/>
          </a:p>
        </p:txBody>
      </p:sp>
      <p:sp>
        <p:nvSpPr>
          <p:cNvPr id="210" name="Google Shape;21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100" y="1017725"/>
            <a:ext cx="5047275" cy="38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4"/>
          <p:cNvSpPr txBox="1"/>
          <p:nvPr/>
        </p:nvSpPr>
        <p:spPr>
          <a:xfrm>
            <a:off x="6891000" y="4232850"/>
            <a:ext cx="184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 sz="1000">
                <a:solidFill>
                  <a:schemeClr val="lt2"/>
                </a:solidFill>
              </a:rPr>
              <a:t>aus Forschungsprogramm POFIV Changing Earth - Sustaining ouf Future</a:t>
            </a:r>
            <a:endParaRPr i="1" sz="1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CE5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3020"/>
              <a:t>Forschung // Zum Ort des Geschehens gehen und Veränderungen feststellen, nur wie?</a:t>
            </a:r>
            <a:endParaRPr sz="302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2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Expedition</a:t>
            </a:r>
            <a:endParaRPr/>
          </a:p>
        </p:txBody>
      </p:sp>
      <p:sp>
        <p:nvSpPr>
          <p:cNvPr id="223" name="Google Shape;22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6"/>
          <p:cNvPicPr preferRelativeResize="0"/>
          <p:nvPr/>
        </p:nvPicPr>
        <p:blipFill rotWithShape="1">
          <a:blip r:embed="rId3">
            <a:alphaModFix/>
          </a:blip>
          <a:srcRect b="10038" l="0" r="0" t="14654"/>
          <a:stretch/>
        </p:blipFill>
        <p:spPr>
          <a:xfrm>
            <a:off x="154725" y="1260000"/>
            <a:ext cx="5484477" cy="309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6594" y="0"/>
            <a:ext cx="343741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Methoden Feldarbeit</a:t>
            </a:r>
            <a:endParaRPr/>
          </a:p>
        </p:txBody>
      </p:sp>
      <p:sp>
        <p:nvSpPr>
          <p:cNvPr id="231" name="Google Shape;23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76200"/>
            <a:ext cx="4146151" cy="493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280" y="2571750"/>
            <a:ext cx="3296599" cy="21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Methoden Feldarbeit</a:t>
            </a:r>
            <a:endParaRPr/>
          </a:p>
        </p:txBody>
      </p:sp>
      <p:sp>
        <p:nvSpPr>
          <p:cNvPr id="239" name="Google Shape;23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38"/>
          <p:cNvPicPr preferRelativeResize="0"/>
          <p:nvPr/>
        </p:nvPicPr>
        <p:blipFill rotWithShape="1">
          <a:blip r:embed="rId3">
            <a:alphaModFix/>
          </a:blip>
          <a:srcRect b="25559" l="31566" r="7937" t="34515"/>
          <a:stretch/>
        </p:blipFill>
        <p:spPr>
          <a:xfrm>
            <a:off x="190500" y="1000075"/>
            <a:ext cx="8705850" cy="38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4470" y="3490275"/>
            <a:ext cx="1570776" cy="1570776"/>
          </a:xfrm>
          <a:prstGeom prst="rect">
            <a:avLst/>
          </a:prstGeom>
          <a:noFill/>
          <a:ln cap="flat" cmpd="sng" w="28575">
            <a:solidFill>
              <a:srgbClr val="00ACE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2" name="Google Shape;24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4773" y="3490275"/>
            <a:ext cx="2106011" cy="1570775"/>
          </a:xfrm>
          <a:prstGeom prst="rect">
            <a:avLst/>
          </a:prstGeom>
          <a:noFill/>
          <a:ln cap="flat" cmpd="sng" w="28575">
            <a:solidFill>
              <a:srgbClr val="00ACE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Modellierungsstudien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39" title="tundra_conversation_elif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05611"/>
            <a:ext cx="9144000" cy="3310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Modellierungsstudien</a:t>
            </a:r>
            <a:endParaRPr/>
          </a:p>
        </p:txBody>
      </p:sp>
      <p:sp>
        <p:nvSpPr>
          <p:cNvPr id="255" name="Google Shape;255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13490"/>
            <a:ext cx="9143998" cy="3392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CE5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" sz="3020"/>
              <a:t>Handlungsempfehlungen // Möglichkeiten/Maßnahmen zum Schutz aus Sicht der Wissenschaft.</a:t>
            </a:r>
            <a:endParaRPr sz="302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CE5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de" sz="3020"/>
              <a:t>Hintergrund // Boreale Wälder: Was kennzeichnet sie? Besonderheiten im Hohen Norden. Übergang zu Tundra und Biodiversität.</a:t>
            </a:r>
            <a:endParaRPr sz="302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2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Das Übel an der Wurzel packen</a:t>
            </a:r>
            <a:endParaRPr/>
          </a:p>
        </p:txBody>
      </p:sp>
      <p:sp>
        <p:nvSpPr>
          <p:cNvPr id="267" name="Google Shape;267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725" y="1017722"/>
            <a:ext cx="5724526" cy="381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Schutzgebiete</a:t>
            </a:r>
            <a:endParaRPr/>
          </a:p>
        </p:txBody>
      </p:sp>
      <p:sp>
        <p:nvSpPr>
          <p:cNvPr id="274" name="Google Shape;274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">
            <a:off x="2742457" y="503627"/>
            <a:ext cx="4288626" cy="428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80000">
            <a:off x="3291229" y="1185885"/>
            <a:ext cx="3318039" cy="260989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3"/>
          <p:cNvSpPr txBox="1"/>
          <p:nvPr/>
        </p:nvSpPr>
        <p:spPr>
          <a:xfrm>
            <a:off x="6891000" y="4232850"/>
            <a:ext cx="184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 sz="1000">
                <a:solidFill>
                  <a:schemeClr val="lt2"/>
                </a:solidFill>
              </a:rPr>
              <a:t>NOAA-20 satellite shares first polar view, captured April 12, 2018</a:t>
            </a:r>
            <a:endParaRPr i="1" sz="1000">
              <a:solidFill>
                <a:schemeClr val="lt2"/>
              </a:solidFill>
            </a:endParaRPr>
          </a:p>
        </p:txBody>
      </p:sp>
      <p:sp>
        <p:nvSpPr>
          <p:cNvPr id="278" name="Google Shape;278;p43"/>
          <p:cNvSpPr txBox="1"/>
          <p:nvPr/>
        </p:nvSpPr>
        <p:spPr>
          <a:xfrm>
            <a:off x="7258050" y="1833575"/>
            <a:ext cx="120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20D516"/>
                </a:solidFill>
              </a:rPr>
              <a:t>Baumgrenze</a:t>
            </a:r>
            <a:endParaRPr>
              <a:solidFill>
                <a:srgbClr val="20D516"/>
              </a:solidFill>
            </a:endParaRPr>
          </a:p>
        </p:txBody>
      </p:sp>
      <p:sp>
        <p:nvSpPr>
          <p:cNvPr id="279" name="Google Shape;279;p43"/>
          <p:cNvSpPr txBox="1"/>
          <p:nvPr/>
        </p:nvSpPr>
        <p:spPr>
          <a:xfrm>
            <a:off x="7258050" y="2319350"/>
            <a:ext cx="157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990000"/>
                </a:solidFill>
              </a:rPr>
              <a:t>aktuelle Schutzgebiete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280" name="Google Shape;280;p43"/>
          <p:cNvSpPr txBox="1"/>
          <p:nvPr/>
        </p:nvSpPr>
        <p:spPr>
          <a:xfrm>
            <a:off x="7258050" y="3020525"/>
            <a:ext cx="157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1C232"/>
                </a:solidFill>
              </a:rPr>
              <a:t>nicht geschützt</a:t>
            </a:r>
            <a:endParaRPr>
              <a:solidFill>
                <a:srgbClr val="F1C23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Schutzgebiete</a:t>
            </a:r>
            <a:endParaRPr/>
          </a:p>
        </p:txBody>
      </p:sp>
      <p:sp>
        <p:nvSpPr>
          <p:cNvPr id="286" name="Google Shape;28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de"/>
              <a:t>Tagesschau 19.12.2022</a:t>
            </a:r>
            <a:endParaRPr/>
          </a:p>
        </p:txBody>
      </p:sp>
      <p:pic>
        <p:nvPicPr>
          <p:cNvPr descr="Die 20-Uhr-Ausgabe im Livestream und früher auf Abruf:&#10;https://ardmediathek.de/tagesschau und https://tagesschau.de&#10;&#10;Themen der Sendung:&#10;00:00 Guten Abend&#10;00:21 UN-Gipfel in Montreal: Einigung auf weltweites Artenschutzabkommen &#10;02:38 Bundesregierung stoppt geplante Nachbeschaffungen von &quot;Puma&quot;-Schützenpanzern nach Pannen&#10;05:15 Energieversorgung attackiert: Russland greift die Ukraine massiv mit Drohnen an &#10;05:43 Energieminister einigen auf einen EU-weiten Gaspreisdeckel &#10;08:06 Sportwagenbauer Porsche schafft Aufstieg in den DAX &#10;08:30 Niederländischer Ministerpräsident Rutte entschuldigt sich für die Sklaverei &#10;10:36 Berlin gedenkt der Opfer des islamistischen Anschlags auf Breitscheidplatz vor sechs Jahren &#10;11:02 Chanukka-Fest: Bundeskanzler Scholz würdigt Bedeutung des deutschen Judentums&#10;11:35 Blitzeis in Deutschland: Glätte verlagert sich Richtung Osten&#10;13:36 Das Wetter" id="287" name="Google Shape;287;p44" title="tagesschau 20:00 Uhr, 19.12.20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2750" y="6563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Die Arktis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0" l="50223" r="0" t="0"/>
          <a:stretch/>
        </p:blipFill>
        <p:spPr>
          <a:xfrm>
            <a:off x="2705800" y="557650"/>
            <a:ext cx="3732401" cy="42568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6543200" y="4664650"/>
            <a:ext cx="184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 sz="1000">
                <a:solidFill>
                  <a:schemeClr val="lt2"/>
                </a:solidFill>
              </a:rPr>
              <a:t>Sveen, 2017</a:t>
            </a:r>
            <a:endParaRPr i="1" sz="1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Permafrost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20025" l="0" r="0" t="0"/>
          <a:stretch/>
        </p:blipFill>
        <p:spPr>
          <a:xfrm>
            <a:off x="410300" y="1308475"/>
            <a:ext cx="4520000" cy="24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300" y="1308475"/>
            <a:ext cx="3759748" cy="249447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3168950" y="3535150"/>
            <a:ext cx="184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 sz="1000">
                <a:solidFill>
                  <a:schemeClr val="lt2"/>
                </a:solidFill>
              </a:rPr>
              <a:t>© Thomas Opel</a:t>
            </a:r>
            <a:endParaRPr i="1" sz="1000">
              <a:solidFill>
                <a:schemeClr val="lt2"/>
              </a:solidFill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4964950" y="3496075"/>
            <a:ext cx="184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 sz="1000">
                <a:solidFill>
                  <a:schemeClr val="lt2"/>
                </a:solidFill>
              </a:rPr>
              <a:t>© dpa</a:t>
            </a:r>
            <a:endParaRPr i="1" sz="1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Permafrost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 txBox="1"/>
          <p:nvPr/>
        </p:nvSpPr>
        <p:spPr>
          <a:xfrm>
            <a:off x="2215600" y="4664650"/>
            <a:ext cx="184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 sz="1000">
                <a:solidFill>
                  <a:schemeClr val="lt2"/>
                </a:solidFill>
              </a:rPr>
              <a:t>Gauthier et al., 2015</a:t>
            </a:r>
            <a:endParaRPr i="1" sz="1000">
              <a:solidFill>
                <a:schemeClr val="lt2"/>
              </a:solidFill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8899" y="192300"/>
            <a:ext cx="4829901" cy="481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Borealer Wald</a:t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0" l="0" r="0" t="6638"/>
          <a:stretch/>
        </p:blipFill>
        <p:spPr>
          <a:xfrm>
            <a:off x="1711325" y="1017725"/>
            <a:ext cx="5549901" cy="388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Borealer Wald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 title="DJI_005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65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Borealer Wald</a:t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875" y="445025"/>
            <a:ext cx="5611602" cy="420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